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7" r:id="rId6"/>
    <p:sldId id="262" r:id="rId7"/>
    <p:sldId id="268" r:id="rId8"/>
    <p:sldId id="263" r:id="rId9"/>
    <p:sldId id="261" r:id="rId10"/>
    <p:sldId id="292" r:id="rId11"/>
    <p:sldId id="293" r:id="rId12"/>
    <p:sldId id="294" r:id="rId13"/>
    <p:sldId id="264" r:id="rId14"/>
    <p:sldId id="280" r:id="rId15"/>
    <p:sldId id="295" r:id="rId16"/>
  </p:sldIdLst>
  <p:sldSz cx="9144000" cy="5143500" type="screen16x9"/>
  <p:notesSz cx="6858000" cy="9144000"/>
  <p:embeddedFontLst>
    <p:embeddedFont>
      <p:font typeface="Fira Sans Extra Condensed Medium" panose="02010600030101010101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verpass Black" panose="02010600030101010101" charset="0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5A70DB-EE72-4878-8D9B-F54E67F1C440}">
  <a:tblStyle styleId="{E35A70DB-EE72-4878-8D9B-F54E67F1C4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9"/>
  </p:normalViewPr>
  <p:slideViewPr>
    <p:cSldViewPr snapToGrid="0">
      <p:cViewPr>
        <p:scale>
          <a:sx n="110" d="100"/>
          <a:sy n="110" d="100"/>
        </p:scale>
        <p:origin x="110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295B83D2-D1D3-2C24-9C4C-CE8D8AFC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A51C5CFD-0EC8-B220-1BD5-509239E07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DA19619E-545A-7093-7437-75540BD163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56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73E98EBA-8E0C-E719-CFE5-5F3503AC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BABA0890-ED73-C891-EBE5-E27F1F39FC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40F734B6-E7A0-58F5-F7CE-786600F4F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45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D454C12D-1DD7-DC48-B800-306F51DF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42A71FA6-AADF-96AB-CCF9-088AA6E47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426148C0-AEBF-74DC-8798-4DF75FBB5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061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0">
          <a:extLst>
            <a:ext uri="{FF2B5EF4-FFF2-40B4-BE49-F238E27FC236}">
              <a16:creationId xmlns:a16="http://schemas.microsoft.com/office/drawing/2014/main" id="{3AAA937B-57AE-8E63-4C5E-9A98F112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ga75a9251e8_1_446:notes">
            <a:extLst>
              <a:ext uri="{FF2B5EF4-FFF2-40B4-BE49-F238E27FC236}">
                <a16:creationId xmlns:a16="http://schemas.microsoft.com/office/drawing/2014/main" id="{0C7E28E8-5DDA-41A9-C954-3EC765A394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" name="Google Shape;2712;ga75a9251e8_1_446:notes">
            <a:extLst>
              <a:ext uri="{FF2B5EF4-FFF2-40B4-BE49-F238E27FC236}">
                <a16:creationId xmlns:a16="http://schemas.microsoft.com/office/drawing/2014/main" id="{62B97595-01B6-A507-C140-8C478DD3F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6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4" r:id="rId10"/>
    <p:sldLayoutId id="2147483665" r:id="rId11"/>
    <p:sldLayoutId id="2147483670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754844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Cartoonizer</a:t>
            </a:r>
            <a:r>
              <a:rPr lang="en-US" dirty="0"/>
              <a:t>: Image Stylization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684778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/>
            <a:r>
              <a:rPr lang="en-US" dirty="0"/>
              <a:t>TAN James </a:t>
            </a:r>
            <a:r>
              <a:rPr lang="en-US" dirty="0" err="1"/>
              <a:t>Anthroi</a:t>
            </a:r>
            <a:r>
              <a:rPr lang="en-US" dirty="0"/>
              <a:t> A. </a:t>
            </a:r>
          </a:p>
          <a:p>
            <a:pPr marL="0" lvl="0" indent="0"/>
            <a:r>
              <a:rPr lang="en-US" altLang="zh-CN" dirty="0"/>
              <a:t>CAI </a:t>
            </a:r>
            <a:r>
              <a:rPr lang="en-US" altLang="zh-CN" dirty="0" err="1"/>
              <a:t>Jiayu</a:t>
            </a:r>
            <a:r>
              <a:rPr lang="en-US" altLang="zh-CN" dirty="0"/>
              <a:t> </a:t>
            </a:r>
          </a:p>
          <a:p>
            <a:pPr marL="0" lvl="0" indent="0"/>
            <a:r>
              <a:rPr lang="en-US" altLang="zh-CN" dirty="0"/>
              <a:t>ZHOU Zekai </a:t>
            </a:r>
          </a:p>
          <a:p>
            <a:pPr marL="0" lvl="0" indent="0"/>
            <a:r>
              <a:rPr lang="en-US" dirty="0"/>
              <a:t>ZHANG Shuang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844DEF92-89EE-9B0B-D14F-8E42DEF8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4191E5A7-E39E-7880-F1DB-075E022C8B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356350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Toggle edge display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2187C1-C84B-58EA-4C95-0CEFAB1F5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469" y="914400"/>
            <a:ext cx="3951062" cy="23545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3792B4-0934-8599-3572-2A1B05596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07" y="914400"/>
            <a:ext cx="3951062" cy="23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0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0FAC6DCF-4F12-5185-87DC-C8F31F97E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5F6776E8-FBEC-960D-434B-E0FEF56D0E1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356350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Result display update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331BCB-B6EC-777E-28BB-C8336DAF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2" y="906865"/>
            <a:ext cx="3966638" cy="23592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D8963E-D750-40E1-9F43-BF21F6035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06865"/>
            <a:ext cx="3966638" cy="23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8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479D3C1A-367B-4669-88EB-65545AE84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710DB131-17D4-BD8D-B5B2-4117D4DB2A0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356350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Result Saving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B12F41-DAFE-03A5-494D-8AF2B277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94" y="243068"/>
            <a:ext cx="5684012" cy="33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0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90050" y="413516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Sample</a:t>
            </a:r>
            <a:r>
              <a:rPr lang="en" sz="2400" dirty="0">
                <a:solidFill>
                  <a:schemeClr val="accent1"/>
                </a:solidFill>
              </a:rPr>
              <a:t> </a:t>
            </a:r>
            <a:r>
              <a:rPr lang="en" sz="3000" dirty="0"/>
              <a:t>Outcomes</a:t>
            </a:r>
            <a:endParaRPr sz="3000" dirty="0"/>
          </a:p>
        </p:txBody>
      </p:sp>
      <p:pic>
        <p:nvPicPr>
          <p:cNvPr id="5122" name="Picture 2" descr="A screenshot of a computer&#10;&#10;AI-generated content may be incorrect., 图片">
            <a:extLst>
              <a:ext uri="{FF2B5EF4-FFF2-40B4-BE49-F238E27FC236}">
                <a16:creationId xmlns:a16="http://schemas.microsoft.com/office/drawing/2014/main" id="{4E802D81-3DD7-0E26-EF9A-A19A3528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0" y="960697"/>
            <a:ext cx="3762609" cy="26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E1108D-6D03-70FB-0C10-10B5BFC44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914" y="960697"/>
            <a:ext cx="4474506" cy="26665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>
          <a:extLst>
            <a:ext uri="{FF2B5EF4-FFF2-40B4-BE49-F238E27FC236}">
              <a16:creationId xmlns:a16="http://schemas.microsoft.com/office/drawing/2014/main" id="{33D1B26A-E35F-545A-0938-407F77BBD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62">
            <a:extLst>
              <a:ext uri="{FF2B5EF4-FFF2-40B4-BE49-F238E27FC236}">
                <a16:creationId xmlns:a16="http://schemas.microsoft.com/office/drawing/2014/main" id="{3CCD477B-72AC-B5EA-403E-1338D0B42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017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</a:t>
            </a:r>
            <a:r>
              <a:rPr lang="en-US" sz="2400" dirty="0" err="1"/>
              <a:t>Cartoonizer</a:t>
            </a:r>
            <a:r>
              <a:rPr lang="en-US" sz="2400" dirty="0"/>
              <a:t> is a Python program that transforms </a:t>
            </a:r>
            <a:r>
              <a:rPr lang="en-US" sz="2400" dirty="0">
                <a:solidFill>
                  <a:schemeClr val="accent1"/>
                </a:solidFill>
              </a:rPr>
              <a:t>real-world</a:t>
            </a:r>
            <a:r>
              <a:rPr lang="en-US" sz="2400" dirty="0"/>
              <a:t> photographs into </a:t>
            </a:r>
            <a:r>
              <a:rPr lang="en-US" sz="2400" dirty="0">
                <a:solidFill>
                  <a:schemeClr val="accent1"/>
                </a:solidFill>
              </a:rPr>
              <a:t>cartoon-style</a:t>
            </a:r>
            <a:r>
              <a:rPr lang="en-US" sz="2400" dirty="0"/>
              <a:t> images. It mimics the artistic style of cartoons by:</a:t>
            </a:r>
            <a:endParaRPr sz="2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Simplifying complex colors into a limited palette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uFill>
                  <a:noFill/>
                </a:uFill>
              </a:rPr>
              <a:t>Highlighting bold, clean outlines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2400" dirty="0"/>
              <a:t>Adding subtle sketch-like textures </a:t>
            </a:r>
            <a:endParaRPr sz="2400" dirty="0"/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this project?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Outcomes</a:t>
            </a:r>
            <a:endParaRPr dirty="0"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esults display</a:t>
            </a:r>
            <a:endParaRPr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Image Processing</a:t>
            </a:r>
            <a:endParaRPr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 body of the cartoonizer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Utility Functions</a:t>
            </a: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xtra utility for user  preference 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 Libraries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 we used to create this program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Initialization and UI settings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125624" y="20754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rtl="0" fontAlgn="base">
              <a:lnSpc>
                <a:spcPts val="1998"/>
              </a:lnSpc>
              <a:buFont typeface="+mj-lt"/>
              <a:buAutoNum type="arabicPeriod"/>
            </a:pPr>
            <a:r>
              <a:rPr lang="en-HK" altLang="zh-CN" sz="1600" b="1" i="1" dirty="0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cv2 (OpenCV) 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– it handles the image processing tasks </a:t>
            </a:r>
          </a:p>
          <a:p>
            <a:pPr algn="just" rtl="0" fontAlgn="base">
              <a:lnSpc>
                <a:spcPts val="1998"/>
              </a:lnSpc>
              <a:buFont typeface="+mj-lt"/>
              <a:buAutoNum type="arabicPeriod" startAt="2"/>
            </a:pPr>
            <a:r>
              <a:rPr lang="en-HK" altLang="zh-CN" sz="1600" b="1" i="1" dirty="0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np (NumPy) 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– manages numerical operations and arrays </a:t>
            </a:r>
          </a:p>
          <a:p>
            <a:pPr algn="just" rtl="0" fontAlgn="base">
              <a:lnSpc>
                <a:spcPts val="1998"/>
              </a:lnSpc>
              <a:buFont typeface="+mj-lt"/>
              <a:buAutoNum type="arabicPeriod" startAt="3"/>
            </a:pPr>
            <a:r>
              <a:rPr lang="en-HK" altLang="zh-CN" sz="1600" b="1" i="1" dirty="0" err="1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matplotlib.pyplot</a:t>
            </a:r>
            <a:r>
              <a:rPr lang="en-HK" altLang="zh-CN" sz="1600" b="1" i="1" dirty="0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– for displaying images </a:t>
            </a:r>
          </a:p>
          <a:p>
            <a:pPr algn="just" rtl="0" fontAlgn="base">
              <a:lnSpc>
                <a:spcPts val="1998"/>
              </a:lnSpc>
              <a:buFont typeface="+mj-lt"/>
              <a:buAutoNum type="arabicPeriod" startAt="4"/>
            </a:pPr>
            <a:r>
              <a:rPr lang="en-HK" altLang="zh-CN" sz="1600" b="1" i="1" dirty="0" err="1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sklearn.cluster.KMeans</a:t>
            </a:r>
            <a:r>
              <a:rPr lang="en-HK" altLang="zh-CN" sz="1600" b="1" i="1" dirty="0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– reducing </a:t>
            </a:r>
            <a:r>
              <a:rPr lang="en-HK" altLang="zh-CN" sz="16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color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complexity </a:t>
            </a:r>
          </a:p>
          <a:p>
            <a:pPr algn="just" rtl="0" fontAlgn="base">
              <a:lnSpc>
                <a:spcPts val="1998"/>
              </a:lnSpc>
              <a:buFont typeface="+mj-lt"/>
              <a:buAutoNum type="arabicPeriod" startAt="5"/>
            </a:pPr>
            <a:r>
              <a:rPr lang="en-HK" altLang="zh-CN" sz="1600" b="1" i="1" dirty="0" err="1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tkinter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– let the user choose their own image file by opening a file dialog </a:t>
            </a:r>
          </a:p>
          <a:p>
            <a:pPr algn="just" rtl="0" fontAlgn="base">
              <a:lnSpc>
                <a:spcPts val="1998"/>
              </a:lnSpc>
              <a:buFont typeface="+mj-lt"/>
              <a:buAutoNum type="arabicPeriod" startAt="6"/>
            </a:pPr>
            <a:r>
              <a:rPr lang="en-HK" altLang="zh-CN" sz="1600" b="1" i="1" dirty="0" err="1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PIL.Image</a:t>
            </a:r>
            <a:r>
              <a:rPr lang="en-HK" altLang="zh-CN" sz="1600" b="1" i="1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</a:rPr>
              <a:t>, </a:t>
            </a:r>
            <a:r>
              <a:rPr lang="en-HK" altLang="zh-CN" sz="1600" b="1" i="1" dirty="0" err="1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PIL.ImageTk</a:t>
            </a:r>
            <a:r>
              <a:rPr lang="en-HK" altLang="zh-CN" sz="1600" b="1" i="1" dirty="0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—Image processing is compatible with </a:t>
            </a:r>
            <a:r>
              <a:rPr lang="en-HK" altLang="zh-CN" sz="16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Tkinter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pPr algn="just" rtl="0" fontAlgn="base">
              <a:lnSpc>
                <a:spcPts val="1998"/>
              </a:lnSpc>
              <a:buFont typeface="+mj-lt"/>
              <a:buAutoNum type="arabicPeriod" startAt="7"/>
            </a:pPr>
            <a:r>
              <a:rPr lang="en-HK" altLang="zh-CN" sz="1600" b="1" i="1" dirty="0">
                <a:solidFill>
                  <a:schemeClr val="accent1"/>
                </a:solidFill>
                <a:effectLst/>
                <a:latin typeface="Aptos" panose="020B0004020202020204" pitchFamily="34" charset="0"/>
              </a:rPr>
              <a:t>Threading</a:t>
            </a:r>
            <a:r>
              <a:rPr lang="en-HK" altLang="zh-CN" sz="1600" b="0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— Prevent the interface from freezing during image processing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</a:rPr>
              <a:t>.</a:t>
            </a:r>
            <a:r>
              <a:rPr lang="en-HK" altLang="zh-CN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687494" y="530352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 Libraries</a:t>
            </a:r>
            <a:endParaRPr dirty="0"/>
          </a:p>
        </p:txBody>
      </p:sp>
      <p:pic>
        <p:nvPicPr>
          <p:cNvPr id="1026" name="Picture 2" descr="Picture 1541997200, 图片">
            <a:extLst>
              <a:ext uri="{FF2B5EF4-FFF2-40B4-BE49-F238E27FC236}">
                <a16:creationId xmlns:a16="http://schemas.microsoft.com/office/drawing/2014/main" id="{A57B833E-C517-BF30-D2B8-14B626BA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" y="2081392"/>
            <a:ext cx="50958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9"/>
          <p:cNvSpPr/>
          <p:nvPr/>
        </p:nvSpPr>
        <p:spPr>
          <a:xfrm>
            <a:off x="4893111" y="129335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 dirty="0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Intuitive Controls:</a:t>
            </a:r>
            <a:endParaRPr sz="1600" i="0" u="none" strike="noStrike" cap="none" dirty="0">
              <a:solidFill>
                <a:schemeClr val="accent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4" name="Google Shape;2334;p49"/>
          <p:cNvSpPr/>
          <p:nvPr/>
        </p:nvSpPr>
        <p:spPr>
          <a:xfrm>
            <a:off x="4869573" y="1682371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Color Regions (K-clusters slider)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Edge Thickness adjustment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Edge preview toggle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1646" y="2329979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One-Click Actions:</a:t>
            </a:r>
            <a:endParaRPr sz="1600" i="0" u="none" strike="noStrike" cap="none" dirty="0">
              <a:solidFill>
                <a:schemeClr val="accent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1646" y="255153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Cartoonize! / Save Result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1946" y="315149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Live Previews:</a:t>
            </a:r>
            <a:endParaRPr sz="1600" i="0" u="none" strike="noStrike" cap="none" dirty="0">
              <a:solidFill>
                <a:schemeClr val="accent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891646" y="3454427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Original vs. Output comparison panes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1" name="Google Shape;234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49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4048593" y="236678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48593" y="3312104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9" name="Google Shape;2349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0" name="Google Shape;2350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3" name="Google Shape;2353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/>
          </a:p>
        </p:txBody>
      </p:sp>
      <p:grpSp>
        <p:nvGrpSpPr>
          <p:cNvPr id="2354" name="Google Shape;2354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5" name="Google Shape;2355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6" name="Google Shape;2356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7" name="Google Shape;2357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905ADC8-64A6-B269-96DE-B9C5CC429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5" y="1354560"/>
            <a:ext cx="4294247" cy="25540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4"/>
          <p:cNvSpPr txBox="1"/>
          <p:nvPr/>
        </p:nvSpPr>
        <p:spPr>
          <a:xfrm>
            <a:off x="720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highlight the outlines like a cartoon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46000" y="3392661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detect the sharp edges and merge both edge types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572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Ensures edges are continuous and visually prominent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04" name="Google Shape;2204;p44"/>
          <p:cNvSpPr txBox="1"/>
          <p:nvPr/>
        </p:nvSpPr>
        <p:spPr>
          <a:xfrm>
            <a:off x="71985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Edge Detection</a:t>
            </a:r>
            <a:endParaRPr sz="1600" dirty="0">
              <a:solidFill>
                <a:schemeClr val="accent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2214858" cy="36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Combine Two Edges </a:t>
            </a:r>
            <a:endParaRPr sz="1600" dirty="0">
              <a:solidFill>
                <a:schemeClr val="accent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Refine Edges </a:t>
            </a:r>
            <a:endParaRPr sz="1600" dirty="0">
              <a:solidFill>
                <a:schemeClr val="accent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2124792" cy="28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Color Simplification </a:t>
            </a:r>
            <a:endParaRPr sz="1600" dirty="0">
              <a:solidFill>
                <a:schemeClr val="accent1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501675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Flatten color region using k-means clustering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Core Image Processing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052" name="Picture 4" descr="A screenshot of a computer program&#10;&#10;AI-generated content may be incorrect., 图片">
            <a:extLst>
              <a:ext uri="{FF2B5EF4-FFF2-40B4-BE49-F238E27FC236}">
                <a16:creationId xmlns:a16="http://schemas.microsoft.com/office/drawing/2014/main" id="{DBA9A333-8EF0-775A-B2E2-DF2D5325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1" y="2177400"/>
            <a:ext cx="2183616" cy="3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computer screen shot of text&#10;&#10;AI-generated content may be incorrect., 图片">
            <a:extLst>
              <a:ext uri="{FF2B5EF4-FFF2-40B4-BE49-F238E27FC236}">
                <a16:creationId xmlns:a16="http://schemas.microsoft.com/office/drawing/2014/main" id="{16AEAC9D-4B21-B52A-9D0C-617FA322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05" y="1928790"/>
            <a:ext cx="2000361" cy="83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89819225, 图片">
            <a:extLst>
              <a:ext uri="{FF2B5EF4-FFF2-40B4-BE49-F238E27FC236}">
                <a16:creationId xmlns:a16="http://schemas.microsoft.com/office/drawing/2014/main" id="{397A77EB-D047-DE2A-F643-1F87D39B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79" y="2138708"/>
            <a:ext cx="1765631" cy="43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1948302744, 图片">
            <a:extLst>
              <a:ext uri="{FF2B5EF4-FFF2-40B4-BE49-F238E27FC236}">
                <a16:creationId xmlns:a16="http://schemas.microsoft.com/office/drawing/2014/main" id="{A5168530-B056-9C4B-CED5-6548B526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653" y="2123197"/>
            <a:ext cx="2124792" cy="36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100610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2924746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4843401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678384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50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Display &amp; Save Results </a:t>
            </a:r>
            <a:endParaRPr sz="1600" dirty="0"/>
          </a:p>
        </p:txBody>
      </p:sp>
      <p:sp>
        <p:nvSpPr>
          <p:cNvPr id="2367" name="Google Shape;2367;p50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Cartoon Effect </a:t>
            </a:r>
            <a:endParaRPr sz="1600" dirty="0"/>
          </a:p>
        </p:txBody>
      </p:sp>
      <p:sp>
        <p:nvSpPr>
          <p:cNvPr id="2368" name="Google Shape;2368;p50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Error handle </a:t>
            </a:r>
            <a:endParaRPr sz="1600" dirty="0"/>
          </a:p>
        </p:txBody>
      </p:sp>
      <p:sp>
        <p:nvSpPr>
          <p:cNvPr id="2369" name="Google Shape;2369;p50"/>
          <p:cNvSpPr txBox="1">
            <a:spLocks noGrp="1"/>
          </p:cNvSpPr>
          <p:nvPr>
            <p:ph type="subTitle" idx="7"/>
          </p:nvPr>
        </p:nvSpPr>
        <p:spPr>
          <a:xfrm>
            <a:off x="652906" y="3241736"/>
            <a:ext cx="1999241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Smoothing &amp; Edge Preservation </a:t>
            </a:r>
            <a:endParaRPr sz="1600" dirty="0"/>
          </a:p>
        </p:txBody>
      </p:sp>
      <p:sp>
        <p:nvSpPr>
          <p:cNvPr id="2370" name="Google Shape;2370;p50"/>
          <p:cNvSpPr txBox="1">
            <a:spLocks noGrp="1"/>
          </p:cNvSpPr>
          <p:nvPr>
            <p:ph type="subTitle" idx="8"/>
          </p:nvPr>
        </p:nvSpPr>
        <p:spPr>
          <a:xfrm>
            <a:off x="721347" y="3795414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bilateral filter to smooth while preserving edges.</a:t>
            </a:r>
            <a:endParaRPr dirty="0"/>
          </a:p>
        </p:txBody>
      </p:sp>
      <p:sp>
        <p:nvSpPr>
          <p:cNvPr id="2371" name="Google Shape;2371;p50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black edges to the smoothed image</a:t>
            </a:r>
            <a:endParaRPr dirty="0"/>
          </a:p>
        </p:txBody>
      </p:sp>
      <p:sp>
        <p:nvSpPr>
          <p:cNvPr id="2372" name="Google Shape;2372;p50"/>
          <p:cNvSpPr txBox="1">
            <a:spLocks noGrp="1"/>
          </p:cNvSpPr>
          <p:nvPr>
            <p:ph type="subTitle" idx="13"/>
          </p:nvPr>
        </p:nvSpPr>
        <p:spPr>
          <a:xfrm>
            <a:off x="4562197" y="3863438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Draw light gray horizontal lines every 8 pixels &amp; save</a:t>
            </a:r>
            <a:endParaRPr dirty="0"/>
          </a:p>
        </p:txBody>
      </p:sp>
      <p:sp>
        <p:nvSpPr>
          <p:cNvPr id="2374" name="Google Shape;2374;p50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Image Processing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78A03D-06D4-0B55-AE44-1B2F9A278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03" y="2014127"/>
            <a:ext cx="2520127" cy="236531"/>
          </a:xfrm>
          <a:prstGeom prst="rect">
            <a:avLst/>
          </a:prstGeom>
        </p:spPr>
      </p:pic>
      <p:pic>
        <p:nvPicPr>
          <p:cNvPr id="3076" name="Picture 4" descr="Picture 261673067, 图片">
            <a:extLst>
              <a:ext uri="{FF2B5EF4-FFF2-40B4-BE49-F238E27FC236}">
                <a16:creationId xmlns:a16="http://schemas.microsoft.com/office/drawing/2014/main" id="{22FDD351-FAA4-B00B-54A9-D3EEBC534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27" y="2766587"/>
            <a:ext cx="1983039" cy="31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cture 2068519842, 图片">
            <a:extLst>
              <a:ext uri="{FF2B5EF4-FFF2-40B4-BE49-F238E27FC236}">
                <a16:creationId xmlns:a16="http://schemas.microsoft.com/office/drawing/2014/main" id="{0B20044E-527F-2892-73C1-09DEBEED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055" y="1781674"/>
            <a:ext cx="2695345" cy="68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icture 1617431326, 图片">
            <a:extLst>
              <a:ext uri="{FF2B5EF4-FFF2-40B4-BE49-F238E27FC236}">
                <a16:creationId xmlns:a16="http://schemas.microsoft.com/office/drawing/2014/main" id="{F8AE43F8-EEDF-E920-55E1-83247739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72" y="2711997"/>
            <a:ext cx="2677343" cy="3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Utility Functions </a:t>
            </a: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1"/>
                </a:solidFill>
              </a:rPr>
              <a:t>K – label update</a:t>
            </a:r>
            <a:endParaRPr sz="1700" dirty="0">
              <a:solidFill>
                <a:schemeClr val="accent1"/>
              </a:solidFill>
            </a:endParaRPr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Updates the K-value slider label in real time</a:t>
            </a:r>
            <a:endParaRPr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Toggle edge display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Toggles between edge-only and full </a:t>
            </a:r>
            <a:r>
              <a:rPr lang="en-US" dirty="0" err="1"/>
              <a:t>cartoonized</a:t>
            </a:r>
            <a:r>
              <a:rPr lang="en-US" dirty="0"/>
              <a:t> views</a:t>
            </a:r>
            <a:endParaRPr dirty="0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Result display update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Refreshes both image displays</a:t>
            </a:r>
            <a:endParaRPr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168314" y="1148871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55859" y="1901324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83501" y="1148871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Picture 800285716, 图片">
            <a:extLst>
              <a:ext uri="{FF2B5EF4-FFF2-40B4-BE49-F238E27FC236}">
                <a16:creationId xmlns:a16="http://schemas.microsoft.com/office/drawing/2014/main" id="{DCBF28B3-1D47-36B8-C783-13821DD0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32" y="1493622"/>
            <a:ext cx="3292178" cy="44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761389750, 图片">
            <a:extLst>
              <a:ext uri="{FF2B5EF4-FFF2-40B4-BE49-F238E27FC236}">
                <a16:creationId xmlns:a16="http://schemas.microsoft.com/office/drawing/2014/main" id="{4B77E759-0D86-16D8-202C-FA9AEADB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98" y="2096556"/>
            <a:ext cx="3761613" cy="6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icture 1582215894, 图片">
            <a:extLst>
              <a:ext uri="{FF2B5EF4-FFF2-40B4-BE49-F238E27FC236}">
                <a16:creationId xmlns:a16="http://schemas.microsoft.com/office/drawing/2014/main" id="{E8052094-A422-CA33-6E88-CF5A12D5A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93" y="1384339"/>
            <a:ext cx="3835007" cy="5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356350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K – label update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86D9AF-A80E-B792-9B9F-6FCC60B8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78" y="1951427"/>
            <a:ext cx="2378699" cy="792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9AED14-CE64-935C-DE3A-60FD96E6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923" y="1951427"/>
            <a:ext cx="2440371" cy="79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354</Words>
  <Application>Microsoft Office PowerPoint</Application>
  <PresentationFormat>全屏显示(16:9)</PresentationFormat>
  <Paragraphs>79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Arial</vt:lpstr>
      <vt:lpstr>Open Sans</vt:lpstr>
      <vt:lpstr>Fira Sans Extra Condensed Medium</vt:lpstr>
      <vt:lpstr>Aptos</vt:lpstr>
      <vt:lpstr>Overpass Black</vt:lpstr>
      <vt:lpstr>Aqua Marketing Plan by Slidego</vt:lpstr>
      <vt:lpstr>Cartoonizer: Image Stylization</vt:lpstr>
      <vt:lpstr>What is this project?</vt:lpstr>
      <vt:lpstr>Table of Contents</vt:lpstr>
      <vt:lpstr>Import Libraries</vt:lpstr>
      <vt:lpstr>Key Features</vt:lpstr>
      <vt:lpstr>Core Image Processing</vt:lpstr>
      <vt:lpstr>Core Image Processing</vt:lpstr>
      <vt:lpstr>Utility Functions </vt:lpstr>
      <vt:lpstr>K – label update</vt:lpstr>
      <vt:lpstr>Toggle edge display</vt:lpstr>
      <vt:lpstr>Result display update</vt:lpstr>
      <vt:lpstr>Result Saving</vt:lpstr>
      <vt:lpstr>Sample Outcomes</vt:lpstr>
      <vt:lpstr>THANKS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ZEKAI ZHOU</cp:lastModifiedBy>
  <cp:revision>6</cp:revision>
  <dcterms:modified xsi:type="dcterms:W3CDTF">2025-07-06T14:22:21Z</dcterms:modified>
</cp:coreProperties>
</file>